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Instrument Sans Medium" panose="020B0604020202020204" charset="0"/>
      <p:regular r:id="rId13"/>
    </p:embeddedFont>
    <p:embeddedFont>
      <p:font typeface="Instrument Sans Semi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39" d="100"/>
          <a:sy n="39" d="100"/>
        </p:scale>
        <p:origin x="3566" y="8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F126905-6858-50D7-42A3-E2F421A7DB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E5E474-A4E7-30B9-4F21-1FB0ECFACD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3B886-9FB1-4AF1-B010-F7AB7264FBE1}" type="datetimeFigureOut">
              <a:rPr lang="en-IN" smtClean="0"/>
              <a:t>03-10-2025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BA893A-EBED-00C8-DF8D-BDE53DAFEE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C800E0-63C9-60B8-E068-5E7CAED82C1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33AAB8-6FE4-4243-91A8-5CE5B4E539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37333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3040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EFC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7135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EFC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EFC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EFC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EFC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EFC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EFC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EFC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84271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AI-Integrated Web Tool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080867"/>
            <a:ext cx="508539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for Personalized Study Planning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484632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(AI </a:t>
            </a:r>
            <a:r>
              <a:rPr lang="en-US" sz="400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Tutor</a:t>
            </a:r>
            <a:r>
              <a:rPr lang="en-US" sz="440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608242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Coordinator :  Pradyumna V </a:t>
            </a:r>
            <a:endParaRPr lang="en-US" sz="17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773ACA-C8E3-7100-3823-0D484488BE5E}"/>
              </a:ext>
            </a:extLst>
          </p:cNvPr>
          <p:cNvSpPr txBox="1"/>
          <p:nvPr/>
        </p:nvSpPr>
        <p:spPr>
          <a:xfrm>
            <a:off x="6237640" y="5549385"/>
            <a:ext cx="8930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Mentor : Revathi  </a:t>
            </a:r>
            <a:r>
              <a:rPr lang="en-US" dirty="0" err="1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Venugari</a:t>
            </a:r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310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241" y="618530"/>
            <a:ext cx="4499015" cy="562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Problem Statement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787241" y="1450777"/>
            <a:ext cx="7569517" cy="1079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Traditional learning environments often fail to meet diverse student needs, creating significant challenges in academic success and engagement. Key struggles include: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87241" y="2867561"/>
            <a:ext cx="89892" cy="89892"/>
          </a:xfrm>
          <a:prstGeom prst="roundRect">
            <a:avLst>
              <a:gd name="adj" fmla="val 508610"/>
            </a:avLst>
          </a:prstGeom>
          <a:solidFill>
            <a:srgbClr val="84C1FA"/>
          </a:solidFill>
          <a:ln/>
        </p:spPr>
      </p:sp>
      <p:sp>
        <p:nvSpPr>
          <p:cNvPr id="6" name="Text 3"/>
          <p:cNvSpPr/>
          <p:nvPr/>
        </p:nvSpPr>
        <p:spPr>
          <a:xfrm>
            <a:off x="1057037" y="2732603"/>
            <a:ext cx="7299722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Lack of personalized study plans.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87241" y="3587175"/>
            <a:ext cx="89892" cy="89892"/>
          </a:xfrm>
          <a:prstGeom prst="roundRect">
            <a:avLst>
              <a:gd name="adj" fmla="val 508610"/>
            </a:avLst>
          </a:prstGeom>
          <a:solidFill>
            <a:srgbClr val="84C1FA"/>
          </a:solidFill>
          <a:ln/>
        </p:spPr>
      </p:sp>
      <p:sp>
        <p:nvSpPr>
          <p:cNvPr id="8" name="Text 5"/>
          <p:cNvSpPr/>
          <p:nvPr/>
        </p:nvSpPr>
        <p:spPr>
          <a:xfrm>
            <a:off x="1057037" y="3452217"/>
            <a:ext cx="7299722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Difficulty tracking progress effectively.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87241" y="4306788"/>
            <a:ext cx="89892" cy="89892"/>
          </a:xfrm>
          <a:prstGeom prst="roundRect">
            <a:avLst>
              <a:gd name="adj" fmla="val 508610"/>
            </a:avLst>
          </a:prstGeom>
          <a:solidFill>
            <a:srgbClr val="84C1FA"/>
          </a:solidFill>
          <a:ln/>
        </p:spPr>
      </p:sp>
      <p:sp>
        <p:nvSpPr>
          <p:cNvPr id="10" name="Text 7"/>
          <p:cNvSpPr/>
          <p:nvPr/>
        </p:nvSpPr>
        <p:spPr>
          <a:xfrm>
            <a:off x="1057037" y="4171831"/>
            <a:ext cx="7299722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Generic, non-adaptive learning approaches.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87241" y="5026402"/>
            <a:ext cx="89892" cy="89892"/>
          </a:xfrm>
          <a:prstGeom prst="roundRect">
            <a:avLst>
              <a:gd name="adj" fmla="val 508610"/>
            </a:avLst>
          </a:prstGeom>
          <a:solidFill>
            <a:srgbClr val="84C1FA"/>
          </a:solidFill>
          <a:ln/>
        </p:spPr>
      </p:sp>
      <p:sp>
        <p:nvSpPr>
          <p:cNvPr id="12" name="Text 9"/>
          <p:cNvSpPr/>
          <p:nvPr/>
        </p:nvSpPr>
        <p:spPr>
          <a:xfrm>
            <a:off x="1057037" y="4891445"/>
            <a:ext cx="7299722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Poor time management and inefficient scheduling.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87241" y="5746016"/>
            <a:ext cx="89892" cy="89892"/>
          </a:xfrm>
          <a:prstGeom prst="roundRect">
            <a:avLst>
              <a:gd name="adj" fmla="val 508610"/>
            </a:avLst>
          </a:prstGeom>
          <a:solidFill>
            <a:srgbClr val="84C1FA"/>
          </a:solidFill>
          <a:ln/>
        </p:spPr>
      </p:sp>
      <p:sp>
        <p:nvSpPr>
          <p:cNvPr id="14" name="Text 11"/>
          <p:cNvSpPr/>
          <p:nvPr/>
        </p:nvSpPr>
        <p:spPr>
          <a:xfrm>
            <a:off x="1057037" y="5611058"/>
            <a:ext cx="7299722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Limited and delayed performance feedback.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787241" y="6465630"/>
            <a:ext cx="89892" cy="89892"/>
          </a:xfrm>
          <a:prstGeom prst="roundRect">
            <a:avLst>
              <a:gd name="adj" fmla="val 508610"/>
            </a:avLst>
          </a:prstGeom>
          <a:solidFill>
            <a:srgbClr val="84C1FA"/>
          </a:solidFill>
          <a:ln/>
        </p:spPr>
      </p:sp>
      <p:sp>
        <p:nvSpPr>
          <p:cNvPr id="16" name="Text 13"/>
          <p:cNvSpPr/>
          <p:nvPr/>
        </p:nvSpPr>
        <p:spPr>
          <a:xfrm>
            <a:off x="1057037" y="6330672"/>
            <a:ext cx="7299722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Overwhelmed by unguided study material.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787241" y="6892885"/>
            <a:ext cx="7569517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These issues highlight an urgent need for an AI-powered solution to create a more efficient, engaging, and adaptive study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71538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Overview</a:t>
            </a:r>
            <a:endParaRPr lang="en-US" sz="2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553408"/>
            <a:ext cx="737116" cy="8845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64705" y="1700808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 Tutor</a:t>
            </a:r>
            <a:endParaRPr lang="en-US" sz="1450" dirty="0"/>
          </a:p>
        </p:txBody>
      </p:sp>
      <p:sp>
        <p:nvSpPr>
          <p:cNvPr id="6" name="Text 2"/>
          <p:cNvSpPr/>
          <p:nvPr/>
        </p:nvSpPr>
        <p:spPr>
          <a:xfrm>
            <a:off x="7164705" y="2019538"/>
            <a:ext cx="66719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Intelligent learning companion</a:t>
            </a:r>
            <a:endParaRPr lang="en-US" sz="11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2437924"/>
            <a:ext cx="737116" cy="8845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164705" y="2585323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Smart Analysis</a:t>
            </a:r>
            <a:endParaRPr lang="en-US" sz="1450" dirty="0"/>
          </a:p>
        </p:txBody>
      </p:sp>
      <p:sp>
        <p:nvSpPr>
          <p:cNvPr id="9" name="Text 4"/>
          <p:cNvSpPr/>
          <p:nvPr/>
        </p:nvSpPr>
        <p:spPr>
          <a:xfrm>
            <a:off x="7164705" y="2904053"/>
            <a:ext cx="66719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 plans from syllabus, grades &amp; preferences, data analytics, performance insights</a:t>
            </a:r>
            <a:endParaRPr lang="en-US" sz="11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3322439"/>
            <a:ext cx="737116" cy="8845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164705" y="3469838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Adaptive Learning</a:t>
            </a:r>
            <a:endParaRPr lang="en-US" sz="1450" dirty="0"/>
          </a:p>
        </p:txBody>
      </p:sp>
      <p:sp>
        <p:nvSpPr>
          <p:cNvPr id="12" name="Text 6"/>
          <p:cNvSpPr/>
          <p:nvPr/>
        </p:nvSpPr>
        <p:spPr>
          <a:xfrm>
            <a:off x="7164705" y="3788569"/>
            <a:ext cx="66719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Quizzes &amp; progress tracking for growth, real-time feedback, difficulty adjustment</a:t>
            </a:r>
            <a:endParaRPr lang="en-US" sz="11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4206954"/>
            <a:ext cx="737116" cy="88451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164705" y="4354354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Automation</a:t>
            </a:r>
            <a:endParaRPr lang="en-US" sz="1450" dirty="0"/>
          </a:p>
        </p:txBody>
      </p:sp>
      <p:sp>
        <p:nvSpPr>
          <p:cNvPr id="15" name="Text 8"/>
          <p:cNvSpPr/>
          <p:nvPr/>
        </p:nvSpPr>
        <p:spPr>
          <a:xfrm>
            <a:off x="7164705" y="4673084"/>
            <a:ext cx="66719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Scheduling, notifications &amp; progress reports</a:t>
            </a:r>
            <a:endParaRPr lang="en-US" sz="11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0190" y="5091470"/>
            <a:ext cx="737116" cy="884515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7164705" y="5238869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Intelligence</a:t>
            </a:r>
            <a:endParaRPr lang="en-US" sz="1450" dirty="0"/>
          </a:p>
        </p:txBody>
      </p:sp>
      <p:sp>
        <p:nvSpPr>
          <p:cNvPr id="18" name="Text 10"/>
          <p:cNvSpPr/>
          <p:nvPr/>
        </p:nvSpPr>
        <p:spPr>
          <a:xfrm>
            <a:off x="7164705" y="5557599"/>
            <a:ext cx="66719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NLP processing, content generation, predictive analytics</a:t>
            </a:r>
            <a:endParaRPr lang="en-US" sz="1150" dirty="0"/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0190" y="5975985"/>
            <a:ext cx="737116" cy="884515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7164705" y="6123384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Integration</a:t>
            </a:r>
            <a:endParaRPr lang="en-US" sz="1450" dirty="0"/>
          </a:p>
        </p:txBody>
      </p:sp>
      <p:sp>
        <p:nvSpPr>
          <p:cNvPr id="21" name="Text 12"/>
          <p:cNvSpPr/>
          <p:nvPr/>
        </p:nvSpPr>
        <p:spPr>
          <a:xfrm>
            <a:off x="7164705" y="6442115"/>
            <a:ext cx="66719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Multi-platform, seamless experience</a:t>
            </a:r>
            <a:endParaRPr lang="en-US" sz="1150" dirty="0"/>
          </a:p>
        </p:txBody>
      </p:sp>
      <p:sp>
        <p:nvSpPr>
          <p:cNvPr id="22" name="Text 13"/>
          <p:cNvSpPr/>
          <p:nvPr/>
        </p:nvSpPr>
        <p:spPr>
          <a:xfrm>
            <a:off x="6280190" y="7081599"/>
            <a:ext cx="7109341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1F7135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Goal:</a:t>
            </a:r>
            <a:r>
              <a:rPr lang="en-US" sz="17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Transform student learning with data-driven academic support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25210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93790" y="1669256"/>
            <a:ext cx="7556421" cy="1224796"/>
          </a:xfrm>
          <a:prstGeom prst="roundRect">
            <a:avLst>
              <a:gd name="adj" fmla="val 15001"/>
            </a:avLst>
          </a:prstGeom>
          <a:solidFill>
            <a:srgbClr val="E8EEFC"/>
          </a:solidFill>
          <a:ln w="22860">
            <a:solidFill>
              <a:srgbClr val="1F7135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16650" y="1692116"/>
            <a:ext cx="816531" cy="1179076"/>
          </a:xfrm>
          <a:prstGeom prst="roundRect">
            <a:avLst>
              <a:gd name="adj" fmla="val 19142"/>
            </a:avLst>
          </a:prstGeom>
          <a:solidFill>
            <a:srgbClr val="1F7135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01" y="2090261"/>
            <a:ext cx="306110" cy="38266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37253" y="1896189"/>
            <a:ext cx="290024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Personalized Daily Plans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1837253" y="2337435"/>
            <a:ext cx="649009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 schedules generated from your syllabus and learning pace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793790" y="3098125"/>
            <a:ext cx="7556421" cy="1224796"/>
          </a:xfrm>
          <a:prstGeom prst="roundRect">
            <a:avLst>
              <a:gd name="adj" fmla="val 15001"/>
            </a:avLst>
          </a:prstGeom>
          <a:solidFill>
            <a:srgbClr val="E8EEFC"/>
          </a:solidFill>
          <a:ln w="22860">
            <a:solidFill>
              <a:srgbClr val="1F7135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816650" y="3120985"/>
            <a:ext cx="816531" cy="1179076"/>
          </a:xfrm>
          <a:prstGeom prst="roundRect">
            <a:avLst>
              <a:gd name="adj" fmla="val 19142"/>
            </a:avLst>
          </a:prstGeom>
          <a:solidFill>
            <a:srgbClr val="1F7135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01" y="3519130"/>
            <a:ext cx="306110" cy="38266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837253" y="332505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Adaptive Quizzes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1837253" y="3766304"/>
            <a:ext cx="649009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Smart assessments that adjust difficulty based on your performance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793790" y="4526994"/>
            <a:ext cx="7556421" cy="1548527"/>
          </a:xfrm>
          <a:prstGeom prst="roundRect">
            <a:avLst>
              <a:gd name="adj" fmla="val 11865"/>
            </a:avLst>
          </a:prstGeom>
          <a:solidFill>
            <a:srgbClr val="E8EEFC"/>
          </a:solidFill>
          <a:ln w="22860">
            <a:solidFill>
              <a:srgbClr val="1F7135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816650" y="4549854"/>
            <a:ext cx="816531" cy="1502807"/>
          </a:xfrm>
          <a:prstGeom prst="roundRect">
            <a:avLst>
              <a:gd name="adj" fmla="val 19142"/>
            </a:avLst>
          </a:prstGeom>
          <a:solidFill>
            <a:srgbClr val="1F7135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801" y="5109924"/>
            <a:ext cx="306110" cy="38266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837253" y="4753928"/>
            <a:ext cx="265080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Interactive Dashboard</a:t>
            </a:r>
            <a:endParaRPr lang="en-US" sz="2000" dirty="0"/>
          </a:p>
        </p:txBody>
      </p:sp>
      <p:sp>
        <p:nvSpPr>
          <p:cNvPr id="18" name="Text 12"/>
          <p:cNvSpPr/>
          <p:nvPr/>
        </p:nvSpPr>
        <p:spPr>
          <a:xfrm>
            <a:off x="1837253" y="5195173"/>
            <a:ext cx="6490097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Visual progress tracking with real-time insights and task management</a:t>
            </a:r>
            <a:endParaRPr lang="en-US" sz="1600" dirty="0"/>
          </a:p>
        </p:txBody>
      </p:sp>
      <p:sp>
        <p:nvSpPr>
          <p:cNvPr id="19" name="Shape 13"/>
          <p:cNvSpPr/>
          <p:nvPr/>
        </p:nvSpPr>
        <p:spPr>
          <a:xfrm>
            <a:off x="793790" y="6279594"/>
            <a:ext cx="7556421" cy="1224796"/>
          </a:xfrm>
          <a:prstGeom prst="roundRect">
            <a:avLst>
              <a:gd name="adj" fmla="val 15001"/>
            </a:avLst>
          </a:prstGeom>
          <a:solidFill>
            <a:srgbClr val="E8EEFC"/>
          </a:solidFill>
          <a:ln w="22860">
            <a:solidFill>
              <a:srgbClr val="1F7135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816650" y="6302454"/>
            <a:ext cx="816531" cy="1179076"/>
          </a:xfrm>
          <a:prstGeom prst="roundRect">
            <a:avLst>
              <a:gd name="adj" fmla="val 19142"/>
            </a:avLst>
          </a:prstGeom>
          <a:solidFill>
            <a:srgbClr val="1F7135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801" y="6700599"/>
            <a:ext cx="306110" cy="382667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1837253" y="650652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Smart Notifications</a:t>
            </a:r>
            <a:endParaRPr lang="en-US" sz="2000" dirty="0"/>
          </a:p>
        </p:txBody>
      </p:sp>
      <p:sp>
        <p:nvSpPr>
          <p:cNvPr id="23" name="Text 16"/>
          <p:cNvSpPr/>
          <p:nvPr/>
        </p:nvSpPr>
        <p:spPr>
          <a:xfrm>
            <a:off x="1837253" y="6947773"/>
            <a:ext cx="649009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Timely reminders via email and in-app alerts for deadlines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629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Tech Stack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88701"/>
            <a:ext cx="4196358" cy="3075742"/>
          </a:xfrm>
          <a:prstGeom prst="roundRect">
            <a:avLst>
              <a:gd name="adj" fmla="val 6637"/>
            </a:avLst>
          </a:prstGeom>
          <a:solidFill>
            <a:srgbClr val="1F7135"/>
          </a:solidFill>
          <a:ln/>
        </p:spPr>
      </p:sp>
      <p:sp>
        <p:nvSpPr>
          <p:cNvPr id="4" name="Text 2"/>
          <p:cNvSpPr/>
          <p:nvPr/>
        </p:nvSpPr>
        <p:spPr>
          <a:xfrm>
            <a:off x="1474351" y="22155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2705933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HTML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20604" y="3148132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CSS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20604" y="3590330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JavaScript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20604" y="4032528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React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20604" y="4474726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Tailwind CSS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216962" y="1988701"/>
            <a:ext cx="4196358" cy="3075742"/>
          </a:xfrm>
          <a:prstGeom prst="roundRect">
            <a:avLst>
              <a:gd name="adj" fmla="val 6637"/>
            </a:avLst>
          </a:prstGeom>
          <a:solidFill>
            <a:srgbClr val="1F7135"/>
          </a:solidFill>
          <a:ln/>
        </p:spPr>
      </p:sp>
      <p:sp>
        <p:nvSpPr>
          <p:cNvPr id="11" name="Text 9"/>
          <p:cNvSpPr/>
          <p:nvPr/>
        </p:nvSpPr>
        <p:spPr>
          <a:xfrm>
            <a:off x="5897523" y="22155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Graphs/Charts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443776" y="2705933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Chart.js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5443776" y="3148132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Recharts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443776" y="3590330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D3.js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1988701"/>
            <a:ext cx="4196358" cy="3075742"/>
          </a:xfrm>
          <a:prstGeom prst="roundRect">
            <a:avLst>
              <a:gd name="adj" fmla="val 6637"/>
            </a:avLst>
          </a:prstGeom>
          <a:solidFill>
            <a:srgbClr val="1F7135"/>
          </a:solidFill>
          <a:ln/>
        </p:spPr>
      </p:sp>
      <p:sp>
        <p:nvSpPr>
          <p:cNvPr id="16" name="Text 14"/>
          <p:cNvSpPr/>
          <p:nvPr/>
        </p:nvSpPr>
        <p:spPr>
          <a:xfrm>
            <a:off x="10320695" y="22155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AI/NLP/Logic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866948" y="2705933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Python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9866948" y="3148132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spaCy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866948" y="3590330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NLTK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9866948" y="4032528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TextBlob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9866948" y="4474726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scikit-learn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793790" y="5291257"/>
            <a:ext cx="4196358" cy="2112050"/>
          </a:xfrm>
          <a:prstGeom prst="roundRect">
            <a:avLst>
              <a:gd name="adj" fmla="val 9666"/>
            </a:avLst>
          </a:prstGeom>
          <a:solidFill>
            <a:srgbClr val="1F7135"/>
          </a:solidFill>
          <a:ln/>
        </p:spPr>
      </p:sp>
      <p:sp>
        <p:nvSpPr>
          <p:cNvPr id="23" name="Text 21"/>
          <p:cNvSpPr/>
          <p:nvPr/>
        </p:nvSpPr>
        <p:spPr>
          <a:xfrm>
            <a:off x="1435775" y="5518071"/>
            <a:ext cx="29122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Scheduling/Database</a:t>
            </a:r>
            <a:endParaRPr lang="en-US" sz="2200" dirty="0"/>
          </a:p>
        </p:txBody>
      </p:sp>
      <p:sp>
        <p:nvSpPr>
          <p:cNvPr id="24" name="Text 22"/>
          <p:cNvSpPr/>
          <p:nvPr/>
        </p:nvSpPr>
        <p:spPr>
          <a:xfrm>
            <a:off x="1020604" y="6008489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Timedelta (Python built-ins)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1020604" y="6450687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Local storage or backend database</a:t>
            </a:r>
            <a:endParaRPr lang="en-US" sz="1750" dirty="0"/>
          </a:p>
        </p:txBody>
      </p:sp>
      <p:sp>
        <p:nvSpPr>
          <p:cNvPr id="26" name="Shape 24"/>
          <p:cNvSpPr/>
          <p:nvPr/>
        </p:nvSpPr>
        <p:spPr>
          <a:xfrm>
            <a:off x="5216962" y="5291257"/>
            <a:ext cx="4196358" cy="2112050"/>
          </a:xfrm>
          <a:prstGeom prst="roundRect">
            <a:avLst>
              <a:gd name="adj" fmla="val 9666"/>
            </a:avLst>
          </a:prstGeom>
          <a:solidFill>
            <a:srgbClr val="1F7135"/>
          </a:solidFill>
          <a:ln/>
        </p:spPr>
      </p:sp>
      <p:sp>
        <p:nvSpPr>
          <p:cNvPr id="27" name="Text 25"/>
          <p:cNvSpPr/>
          <p:nvPr/>
        </p:nvSpPr>
        <p:spPr>
          <a:xfrm>
            <a:off x="5897523" y="55180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Quiz Generation</a:t>
            </a:r>
            <a:endParaRPr lang="en-US" sz="2200" dirty="0"/>
          </a:p>
        </p:txBody>
      </p:sp>
      <p:sp>
        <p:nvSpPr>
          <p:cNvPr id="28" name="Text 26"/>
          <p:cNvSpPr/>
          <p:nvPr/>
        </p:nvSpPr>
        <p:spPr>
          <a:xfrm>
            <a:off x="5443776" y="6008489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Template-based logic using NLP keywords</a:t>
            </a:r>
            <a:endParaRPr lang="en-US" sz="1750" dirty="0"/>
          </a:p>
        </p:txBody>
      </p:sp>
      <p:sp>
        <p:nvSpPr>
          <p:cNvPr id="29" name="Shape 27"/>
          <p:cNvSpPr/>
          <p:nvPr/>
        </p:nvSpPr>
        <p:spPr>
          <a:xfrm>
            <a:off x="9640133" y="5291257"/>
            <a:ext cx="4196358" cy="2112050"/>
          </a:xfrm>
          <a:prstGeom prst="roundRect">
            <a:avLst>
              <a:gd name="adj" fmla="val 9666"/>
            </a:avLst>
          </a:prstGeom>
          <a:solidFill>
            <a:srgbClr val="1F7135"/>
          </a:solidFill>
          <a:ln/>
        </p:spPr>
      </p:sp>
      <p:sp>
        <p:nvSpPr>
          <p:cNvPr id="30" name="Text 28"/>
          <p:cNvSpPr/>
          <p:nvPr/>
        </p:nvSpPr>
        <p:spPr>
          <a:xfrm>
            <a:off x="10320695" y="55180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Notifications</a:t>
            </a:r>
            <a:endParaRPr lang="en-US" sz="2200" dirty="0"/>
          </a:p>
        </p:txBody>
      </p:sp>
      <p:sp>
        <p:nvSpPr>
          <p:cNvPr id="31" name="Text 29"/>
          <p:cNvSpPr/>
          <p:nvPr/>
        </p:nvSpPr>
        <p:spPr>
          <a:xfrm>
            <a:off x="9866948" y="6008489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Firebase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9866948" y="6450687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OneSignal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2954"/>
            <a:ext cx="4789408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Glimpse Of User Interface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681" y="1660088"/>
            <a:ext cx="4643914" cy="190523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965371" y="3876913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Dashboard</a:t>
            </a:r>
            <a:endParaRPr lang="en-US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2034" y="1685806"/>
            <a:ext cx="4056578" cy="203775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687997" y="3902154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Progress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2956" y="4666059"/>
            <a:ext cx="4429363" cy="219729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965371" y="7041952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Study Plan</a:t>
            </a:r>
            <a:endParaRPr lang="en-US" sz="15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6927" y="4666059"/>
            <a:ext cx="3866674" cy="220515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687997" y="7049810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Quiz Interface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49962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Learnings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6438900" y="1622346"/>
            <a:ext cx="158710" cy="930593"/>
          </a:xfrm>
          <a:prstGeom prst="roundRect">
            <a:avLst>
              <a:gd name="adj" fmla="val 90039"/>
            </a:avLst>
          </a:prstGeom>
          <a:solidFill>
            <a:srgbClr val="1F7135"/>
          </a:solidFill>
          <a:ln/>
        </p:spPr>
      </p:sp>
      <p:sp>
        <p:nvSpPr>
          <p:cNvPr id="5" name="Shape 2"/>
          <p:cNvSpPr/>
          <p:nvPr/>
        </p:nvSpPr>
        <p:spPr>
          <a:xfrm>
            <a:off x="6280190" y="1518166"/>
            <a:ext cx="476250" cy="476250"/>
          </a:xfrm>
          <a:prstGeom prst="roundRect">
            <a:avLst>
              <a:gd name="adj" fmla="val 96000"/>
            </a:avLst>
          </a:prstGeom>
          <a:solidFill>
            <a:srgbClr val="1F7135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252" y="1607463"/>
            <a:ext cx="238125" cy="2976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915150" y="1542931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Structuring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6915150" y="1886188"/>
            <a:ext cx="6921460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Organizing code, modules, and project architecture for scalability and maintainability was crucial.</a:t>
            </a:r>
            <a:endParaRPr lang="en-US" sz="1250" dirty="0"/>
          </a:p>
        </p:txBody>
      </p:sp>
      <p:sp>
        <p:nvSpPr>
          <p:cNvPr id="9" name="Shape 5"/>
          <p:cNvSpPr/>
          <p:nvPr/>
        </p:nvSpPr>
        <p:spPr>
          <a:xfrm>
            <a:off x="6677025" y="2949893"/>
            <a:ext cx="158710" cy="930593"/>
          </a:xfrm>
          <a:prstGeom prst="roundRect">
            <a:avLst>
              <a:gd name="adj" fmla="val 90039"/>
            </a:avLst>
          </a:prstGeom>
          <a:solidFill>
            <a:srgbClr val="1F7135"/>
          </a:solidFill>
          <a:ln/>
        </p:spPr>
      </p:sp>
      <p:sp>
        <p:nvSpPr>
          <p:cNvPr id="10" name="Shape 6"/>
          <p:cNvSpPr/>
          <p:nvPr/>
        </p:nvSpPr>
        <p:spPr>
          <a:xfrm>
            <a:off x="6518315" y="2845713"/>
            <a:ext cx="476250" cy="476250"/>
          </a:xfrm>
          <a:prstGeom prst="roundRect">
            <a:avLst>
              <a:gd name="adj" fmla="val 96000"/>
            </a:avLst>
          </a:prstGeom>
          <a:solidFill>
            <a:srgbClr val="1F7135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7377" y="2964775"/>
            <a:ext cx="238125" cy="23812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153275" y="2870478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Team Work</a:t>
            </a:r>
            <a:endParaRPr lang="en-US" sz="1550" dirty="0"/>
          </a:p>
        </p:txBody>
      </p:sp>
      <p:sp>
        <p:nvSpPr>
          <p:cNvPr id="13" name="Text 8"/>
          <p:cNvSpPr/>
          <p:nvPr/>
        </p:nvSpPr>
        <p:spPr>
          <a:xfrm>
            <a:off x="7153275" y="3213735"/>
            <a:ext cx="6683335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Effective collaboration, coordination, and working together were essential for bringing our vision to life.</a:t>
            </a:r>
            <a:endParaRPr lang="en-US" sz="1250" dirty="0"/>
          </a:p>
        </p:txBody>
      </p:sp>
      <p:sp>
        <p:nvSpPr>
          <p:cNvPr id="14" name="Shape 9"/>
          <p:cNvSpPr/>
          <p:nvPr/>
        </p:nvSpPr>
        <p:spPr>
          <a:xfrm>
            <a:off x="6915150" y="4277439"/>
            <a:ext cx="158710" cy="930593"/>
          </a:xfrm>
          <a:prstGeom prst="roundRect">
            <a:avLst>
              <a:gd name="adj" fmla="val 90039"/>
            </a:avLst>
          </a:prstGeom>
          <a:solidFill>
            <a:srgbClr val="1F7135"/>
          </a:solidFill>
          <a:ln/>
        </p:spPr>
      </p:sp>
      <p:sp>
        <p:nvSpPr>
          <p:cNvPr id="15" name="Shape 10"/>
          <p:cNvSpPr/>
          <p:nvPr/>
        </p:nvSpPr>
        <p:spPr>
          <a:xfrm>
            <a:off x="6756440" y="4173260"/>
            <a:ext cx="476250" cy="476250"/>
          </a:xfrm>
          <a:prstGeom prst="roundRect">
            <a:avLst>
              <a:gd name="adj" fmla="val 96000"/>
            </a:avLst>
          </a:prstGeom>
          <a:solidFill>
            <a:srgbClr val="1F7135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5502" y="4262557"/>
            <a:ext cx="238125" cy="29765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391400" y="4198025"/>
            <a:ext cx="2873216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Importance of Communication</a:t>
            </a:r>
            <a:endParaRPr lang="en-US" sz="1550" dirty="0"/>
          </a:p>
        </p:txBody>
      </p:sp>
      <p:sp>
        <p:nvSpPr>
          <p:cNvPr id="18" name="Text 12"/>
          <p:cNvSpPr/>
          <p:nvPr/>
        </p:nvSpPr>
        <p:spPr>
          <a:xfrm>
            <a:off x="7391400" y="4541282"/>
            <a:ext cx="6445210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Clear communication, comprehensive documentation, and regular stakeholder updates ensured everyone was aligned.</a:t>
            </a:r>
            <a:endParaRPr lang="en-US" sz="1250" dirty="0"/>
          </a:p>
        </p:txBody>
      </p:sp>
      <p:sp>
        <p:nvSpPr>
          <p:cNvPr id="19" name="Shape 13"/>
          <p:cNvSpPr/>
          <p:nvPr/>
        </p:nvSpPr>
        <p:spPr>
          <a:xfrm>
            <a:off x="7153394" y="5604986"/>
            <a:ext cx="158710" cy="930593"/>
          </a:xfrm>
          <a:prstGeom prst="roundRect">
            <a:avLst>
              <a:gd name="adj" fmla="val 90039"/>
            </a:avLst>
          </a:prstGeom>
          <a:solidFill>
            <a:srgbClr val="1F7135"/>
          </a:solidFill>
          <a:ln/>
        </p:spPr>
      </p:sp>
      <p:sp>
        <p:nvSpPr>
          <p:cNvPr id="20" name="Shape 14"/>
          <p:cNvSpPr/>
          <p:nvPr/>
        </p:nvSpPr>
        <p:spPr>
          <a:xfrm>
            <a:off x="6994684" y="5500807"/>
            <a:ext cx="476250" cy="476250"/>
          </a:xfrm>
          <a:prstGeom prst="roundRect">
            <a:avLst>
              <a:gd name="adj" fmla="val 96000"/>
            </a:avLst>
          </a:prstGeom>
          <a:solidFill>
            <a:srgbClr val="1F7135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3746" y="5590103"/>
            <a:ext cx="238125" cy="297656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629644" y="5525572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Use of GitHub</a:t>
            </a:r>
            <a:endParaRPr lang="en-US" sz="1550" dirty="0"/>
          </a:p>
        </p:txBody>
      </p:sp>
      <p:sp>
        <p:nvSpPr>
          <p:cNvPr id="23" name="Text 16"/>
          <p:cNvSpPr/>
          <p:nvPr/>
        </p:nvSpPr>
        <p:spPr>
          <a:xfrm>
            <a:off x="7629644" y="5868829"/>
            <a:ext cx="6206966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Leveraging GitHub for version control, collaborative development, and efficient code management streamlined our workflow.</a:t>
            </a:r>
            <a:endParaRPr lang="en-US" sz="1250" dirty="0"/>
          </a:p>
        </p:txBody>
      </p:sp>
      <p:sp>
        <p:nvSpPr>
          <p:cNvPr id="24" name="Text 17"/>
          <p:cNvSpPr/>
          <p:nvPr/>
        </p:nvSpPr>
        <p:spPr>
          <a:xfrm>
            <a:off x="6518315" y="6892885"/>
            <a:ext cx="7318296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"Building AI Tutor taught us how to balance sophisticated technology with intuitive user experience."</a:t>
            </a:r>
            <a:endParaRPr lang="en-US" sz="1250" dirty="0"/>
          </a:p>
        </p:txBody>
      </p:sp>
      <p:sp>
        <p:nvSpPr>
          <p:cNvPr id="25" name="Shape 18"/>
          <p:cNvSpPr/>
          <p:nvPr/>
        </p:nvSpPr>
        <p:spPr>
          <a:xfrm>
            <a:off x="6280190" y="6714292"/>
            <a:ext cx="22860" cy="865346"/>
          </a:xfrm>
          <a:prstGeom prst="rect">
            <a:avLst/>
          </a:prstGeom>
          <a:solidFill>
            <a:srgbClr val="84C1FA"/>
          </a:solidFill>
          <a:ln/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7473"/>
            <a:ext cx="5613797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Future Advancements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734026"/>
            <a:ext cx="1077397" cy="15861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86570" y="1949410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Multi-Modal Learning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2086570" y="2415183"/>
            <a:ext cx="626364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Seamless integration of educational videos and external resources based on syllabus topics.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320177"/>
            <a:ext cx="1077397" cy="12929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86570" y="3535561"/>
            <a:ext cx="305038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Weekly Contests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2086570" y="4001333"/>
            <a:ext cx="626364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Introducing competitive, topic-based contests to boost engagement.</a:t>
            </a:r>
          </a:p>
          <a:p>
            <a:pPr marL="0" indent="0" algn="l">
              <a:lnSpc>
                <a:spcPts val="2700"/>
              </a:lnSpc>
              <a:buNone/>
            </a:pPr>
            <a:endParaRPr lang="en-US" sz="1650" dirty="0">
              <a:solidFill>
                <a:srgbClr val="1E3063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613077"/>
            <a:ext cx="1077397" cy="12929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86570" y="4828461"/>
            <a:ext cx="286595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Collaborative Learning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2086570" y="5294233"/>
            <a:ext cx="626364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Group study plans and peer-to-peer quiz sharing features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905976"/>
            <a:ext cx="1077397" cy="158615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086570" y="6121360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AI-Powered Q&amp;A Chatbot/Voice Assistant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2086570" y="6587133"/>
            <a:ext cx="626364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direct line to an AI tutor for instant help with specific queries and hands-free interaction.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51572"/>
            <a:ext cx="13042821" cy="212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700"/>
              </a:lnSpc>
              <a:buNone/>
            </a:pPr>
            <a:r>
              <a:rPr lang="en-US" sz="133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Thank You</a:t>
            </a:r>
            <a:endParaRPr lang="en-US" sz="13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444</Words>
  <Application>Microsoft Office PowerPoint</Application>
  <PresentationFormat>Custom</PresentationFormat>
  <Paragraphs>96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Arial</vt:lpstr>
      <vt:lpstr>Instrument Sans Semi Bold</vt:lpstr>
      <vt:lpstr>Instrument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hp</dc:creator>
  <cp:lastModifiedBy>HIMAVARDHINI M</cp:lastModifiedBy>
  <cp:revision>4</cp:revision>
  <dcterms:created xsi:type="dcterms:W3CDTF">2025-09-29T11:43:54Z</dcterms:created>
  <dcterms:modified xsi:type="dcterms:W3CDTF">2025-10-03T11:55:10Z</dcterms:modified>
</cp:coreProperties>
</file>